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7" r:id="rId2"/>
    <p:sldId id="273" r:id="rId3"/>
    <p:sldId id="363" r:id="rId4"/>
    <p:sldId id="364" r:id="rId5"/>
    <p:sldId id="365" r:id="rId6"/>
    <p:sldId id="366" r:id="rId7"/>
    <p:sldId id="367" r:id="rId8"/>
    <p:sldId id="311" r:id="rId9"/>
    <p:sldId id="258" r:id="rId10"/>
    <p:sldId id="256" r:id="rId11"/>
    <p:sldId id="259" r:id="rId12"/>
    <p:sldId id="368" r:id="rId13"/>
    <p:sldId id="260" r:id="rId14"/>
    <p:sldId id="264" r:id="rId15"/>
    <p:sldId id="323" r:id="rId16"/>
    <p:sldId id="265" r:id="rId17"/>
    <p:sldId id="267" r:id="rId18"/>
    <p:sldId id="369" r:id="rId19"/>
    <p:sldId id="370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1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66800" y="1646555"/>
            <a:ext cx="7542530" cy="1372870"/>
          </a:xfrm>
        </p:spPr>
        <p:txBody>
          <a:bodyPr/>
          <a:lstStyle/>
          <a:p>
            <a:r>
              <a:rPr lang="en-US" altLang="zh-CN"/>
              <a:t>change the parameter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593148"/>
            <a:ext cx="6858000" cy="1655762"/>
          </a:xfrm>
        </p:spPr>
        <p:txBody>
          <a:bodyPr/>
          <a:lstStyle/>
          <a:p>
            <a:r>
              <a:rPr lang="en-US" altLang="zh-CN"/>
              <a:t>2019.11.2-6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/>
          <p:nvPr/>
        </p:nvGraphicFramePr>
        <p:xfrm>
          <a:off x="1969770" y="1512094"/>
          <a:ext cx="5204936" cy="36023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69770" y="1512094"/>
                        <a:ext cx="5204936" cy="36023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061720" y="641985"/>
            <a:ext cx="2376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total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/>
          <p:nvPr>
            <p:extLst>
              <p:ext uri="{D42A27DB-BD31-4B8C-83A1-F6EECF244321}">
                <p14:modId xmlns:p14="http://schemas.microsoft.com/office/powerpoint/2010/main" val="1034925038"/>
              </p:ext>
            </p:extLst>
          </p:nvPr>
        </p:nvGraphicFramePr>
        <p:xfrm>
          <a:off x="587361" y="1501222"/>
          <a:ext cx="6979630" cy="503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7361" y="1501222"/>
                        <a:ext cx="6979630" cy="503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3E3E1A65-A3D0-4F19-8B33-C3E58E386977}"/>
              </a:ext>
            </a:extLst>
          </p:cNvPr>
          <p:cNvSpPr txBox="1"/>
          <p:nvPr/>
        </p:nvSpPr>
        <p:spPr>
          <a:xfrm>
            <a:off x="587361" y="499730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dirty="0">
                <a:latin typeface="+mj-lt"/>
                <a:ea typeface="+mj-ea"/>
                <a:cs typeface="+mj-cs"/>
              </a:rPr>
              <a:t>parameter 2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：</a:t>
            </a:r>
            <a:r>
              <a:rPr lang="zh-CN" altLang="en-US" sz="4400" dirty="0">
                <a:latin typeface="+mj-lt"/>
                <a:ea typeface="+mj-ea"/>
                <a:cs typeface="+mj-cs"/>
                <a:sym typeface="Wingdings" panose="05000000000000000000" pitchFamily="2" charset="2"/>
              </a:rPr>
              <a:t>（</a:t>
            </a:r>
            <a:r>
              <a:rPr lang="en-US" altLang="zh-CN" sz="4400" dirty="0">
                <a:latin typeface="+mj-lt"/>
                <a:ea typeface="+mj-ea"/>
                <a:cs typeface="+mj-cs"/>
                <a:sym typeface="Wingdings" panose="05000000000000000000" pitchFamily="2" charset="2"/>
              </a:rPr>
              <a:t>1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）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ECDC2A8-FCE1-457E-A15D-DCE1375D46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3457571"/>
              </p:ext>
            </p:extLst>
          </p:nvPr>
        </p:nvGraphicFramePr>
        <p:xfrm>
          <a:off x="335944" y="2045058"/>
          <a:ext cx="7376822" cy="45147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8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12" name="对象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5944" y="2045058"/>
                        <a:ext cx="7376822" cy="45147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2343F6DB-8C25-4FF3-865B-0BA5DE3831D8}"/>
              </a:ext>
            </a:extLst>
          </p:cNvPr>
          <p:cNvSpPr txBox="1"/>
          <p:nvPr/>
        </p:nvSpPr>
        <p:spPr>
          <a:xfrm>
            <a:off x="1305339" y="570707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parameter 2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：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2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433913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/>
          <p:cNvGraphicFramePr/>
          <p:nvPr>
            <p:extLst>
              <p:ext uri="{D42A27DB-BD31-4B8C-83A1-F6EECF244321}">
                <p14:modId xmlns:p14="http://schemas.microsoft.com/office/powerpoint/2010/main" val="2228215071"/>
              </p:ext>
            </p:extLst>
          </p:nvPr>
        </p:nvGraphicFramePr>
        <p:xfrm>
          <a:off x="-119270" y="1139686"/>
          <a:ext cx="8083827" cy="5592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1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19270" y="1139686"/>
                        <a:ext cx="8083827" cy="5592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1463239F-8367-43B6-84D2-8AFB5DA67C95}"/>
              </a:ext>
            </a:extLst>
          </p:cNvPr>
          <p:cNvSpPr txBox="1"/>
          <p:nvPr/>
        </p:nvSpPr>
        <p:spPr>
          <a:xfrm>
            <a:off x="723591" y="125897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parameter 2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：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3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）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/>
          <p:cNvGraphicFramePr/>
          <p:nvPr>
            <p:extLst>
              <p:ext uri="{D42A27DB-BD31-4B8C-83A1-F6EECF244321}">
                <p14:modId xmlns:p14="http://schemas.microsoft.com/office/powerpoint/2010/main" val="795072964"/>
              </p:ext>
            </p:extLst>
          </p:nvPr>
        </p:nvGraphicFramePr>
        <p:xfrm>
          <a:off x="269123" y="975158"/>
          <a:ext cx="7761694" cy="53518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3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123" y="975158"/>
                        <a:ext cx="7761694" cy="53518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DCFC2750-7F25-4D2C-944F-40F5068A6F14}"/>
              </a:ext>
            </a:extLst>
          </p:cNvPr>
          <p:cNvSpPr txBox="1"/>
          <p:nvPr/>
        </p:nvSpPr>
        <p:spPr>
          <a:xfrm>
            <a:off x="991892" y="530951"/>
            <a:ext cx="483243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parameter 2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：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4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）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765" y="127635"/>
            <a:ext cx="7629525" cy="1025525"/>
          </a:xfrm>
        </p:spPr>
        <p:txBody>
          <a:bodyPr/>
          <a:lstStyle/>
          <a:p>
            <a:r>
              <a:rPr lang="en-US" altLang="zh-CN" dirty="0"/>
              <a:t>parameter 3</a:t>
            </a:r>
            <a:r>
              <a:rPr lang="zh-CN" altLang="en-US" dirty="0"/>
              <a:t>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6685" y="1068705"/>
            <a:ext cx="8310880" cy="4506595"/>
          </a:xfrm>
        </p:spPr>
        <p:txBody>
          <a:bodyPr/>
          <a:lstStyle/>
          <a:p>
            <a:pPr marL="0" indent="0">
              <a:buNone/>
            </a:pPr>
            <a:r>
              <a:rPr lang="en-US" altLang="zh-CN">
                <a:sym typeface="+mn-ea"/>
              </a:rPr>
              <a:t>(1)add 15dB attenutor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(2)cable length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sync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5m  cfd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1.5m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(3)</a:t>
            </a:r>
            <a:r>
              <a:rPr lang="zh-CN" altLang="en-US">
                <a:sym typeface="+mn-ea"/>
              </a:rPr>
              <a:t> </a:t>
            </a:r>
            <a:r>
              <a:rPr lang="en-US" altLang="zh-CN">
                <a:sym typeface="+mn-ea"/>
              </a:rPr>
              <a:t>sync</a:t>
            </a:r>
            <a:r>
              <a:rPr lang="zh-CN" altLang="en-US">
                <a:sym typeface="+mn-ea"/>
              </a:rPr>
              <a:t> </a:t>
            </a:r>
            <a:r>
              <a:rPr lang="en-US" altLang="zh-CN">
                <a:sym typeface="+mn-ea"/>
              </a:rPr>
              <a:t>Threshold : 0mV  </a:t>
            </a:r>
          </a:p>
          <a:p>
            <a:pPr marL="0" indent="0">
              <a:buNone/>
            </a:pPr>
            <a:r>
              <a:rPr lang="en-US" altLang="zh-CN"/>
              <a:t>(4)change the Dither Range of the CFD paramerter :1/16  1/32  1/64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4686300" y="3165475"/>
            <a:ext cx="4274185" cy="3211195"/>
            <a:chOff x="2302" y="1320"/>
            <a:chExt cx="9794" cy="816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02" y="1320"/>
              <a:ext cx="9795" cy="8160"/>
            </a:xfrm>
            <a:prstGeom prst="rect">
              <a:avLst/>
            </a:prstGeom>
          </p:spPr>
        </p:pic>
        <p:sp>
          <p:nvSpPr>
            <p:cNvPr id="5" name="椭圆 4"/>
            <p:cNvSpPr/>
            <p:nvPr/>
          </p:nvSpPr>
          <p:spPr>
            <a:xfrm>
              <a:off x="6160" y="4659"/>
              <a:ext cx="3196" cy="359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/>
          <p:nvPr/>
        </p:nvGraphicFramePr>
        <p:xfrm>
          <a:off x="1595120" y="1155700"/>
          <a:ext cx="5699760" cy="42748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4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95120" y="1155700"/>
                        <a:ext cx="5699760" cy="42748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/>
          <p:nvPr>
            <p:extLst>
              <p:ext uri="{D42A27DB-BD31-4B8C-83A1-F6EECF244321}">
                <p14:modId xmlns:p14="http://schemas.microsoft.com/office/powerpoint/2010/main" val="3991780629"/>
              </p:ext>
            </p:extLst>
          </p:nvPr>
        </p:nvGraphicFramePr>
        <p:xfrm>
          <a:off x="537375" y="1046784"/>
          <a:ext cx="7175390" cy="4982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0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7375" y="1046784"/>
                        <a:ext cx="7175390" cy="49829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70E257B2-95CC-4B98-B8F3-82F2A7A17257}"/>
              </a:ext>
            </a:extLst>
          </p:cNvPr>
          <p:cNvSpPr txBox="1"/>
          <p:nvPr/>
        </p:nvSpPr>
        <p:spPr>
          <a:xfrm>
            <a:off x="537375" y="58820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dirty="0">
                <a:solidFill>
                  <a:prstClr val="black"/>
                </a:solidFill>
                <a:latin typeface="Calibri Light"/>
                <a:ea typeface="宋体" panose="02010600030101010101" pitchFamily="2" charset="-122"/>
              </a:rPr>
              <a:t>parameter 3</a:t>
            </a:r>
            <a:r>
              <a:rPr lang="zh-CN" altLang="en-US" sz="4400" dirty="0">
                <a:solidFill>
                  <a:prstClr val="black"/>
                </a:solidFill>
                <a:latin typeface="Calibri Light"/>
                <a:ea typeface="宋体" panose="02010600030101010101" pitchFamily="2" charset="-122"/>
              </a:rPr>
              <a:t>：</a:t>
            </a:r>
            <a:r>
              <a:rPr lang="zh-CN" altLang="en-US" sz="4400" dirty="0">
                <a:solidFill>
                  <a:prstClr val="black"/>
                </a:solidFill>
                <a:latin typeface="Calibri Light"/>
                <a:ea typeface="宋体" panose="02010600030101010101" pitchFamily="2" charset="-122"/>
                <a:sym typeface="Wingdings" panose="05000000000000000000" pitchFamily="2" charset="2"/>
              </a:rPr>
              <a:t>（</a:t>
            </a:r>
            <a:r>
              <a:rPr lang="en-US" altLang="zh-CN" sz="4400" dirty="0">
                <a:solidFill>
                  <a:prstClr val="black"/>
                </a:solidFill>
                <a:latin typeface="Calibri Light"/>
                <a:ea typeface="宋体" panose="02010600030101010101" pitchFamily="2" charset="-122"/>
                <a:sym typeface="Wingdings" panose="05000000000000000000" pitchFamily="2" charset="2"/>
              </a:rPr>
              <a:t>1</a:t>
            </a:r>
            <a:r>
              <a:rPr lang="zh-CN" altLang="en-US" sz="4400" dirty="0">
                <a:solidFill>
                  <a:prstClr val="black"/>
                </a:solidFill>
                <a:latin typeface="Calibri Light"/>
                <a:ea typeface="宋体" panose="02010600030101010101" pitchFamily="2" charset="-122"/>
              </a:rPr>
              <a:t>）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A44964D-C797-4B8C-B324-653DEC0D70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1418794"/>
              </p:ext>
            </p:extLst>
          </p:nvPr>
        </p:nvGraphicFramePr>
        <p:xfrm>
          <a:off x="0" y="1311826"/>
          <a:ext cx="8606432" cy="58178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2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311826"/>
                        <a:ext cx="8606432" cy="58178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3F44B28B-4AF2-48D5-9D2A-A9BD739AA316}"/>
              </a:ext>
            </a:extLst>
          </p:cNvPr>
          <p:cNvSpPr txBox="1"/>
          <p:nvPr/>
        </p:nvSpPr>
        <p:spPr>
          <a:xfrm>
            <a:off x="722244" y="291141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parameter 3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：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2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4083354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05BC809D-DD57-400D-A5D9-DA52F3D321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4270168"/>
              </p:ext>
            </p:extLst>
          </p:nvPr>
        </p:nvGraphicFramePr>
        <p:xfrm>
          <a:off x="755373" y="834887"/>
          <a:ext cx="7169425" cy="58972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6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6" name="对象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5373" y="834887"/>
                        <a:ext cx="7169425" cy="58972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4D730B79-1447-4B0C-B855-0235AB70EC2C}"/>
              </a:ext>
            </a:extLst>
          </p:cNvPr>
          <p:cNvSpPr txBox="1"/>
          <p:nvPr/>
        </p:nvSpPr>
        <p:spPr>
          <a:xfrm>
            <a:off x="921026" y="125895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parameter 3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：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（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  <a:sym typeface="Wingdings" panose="05000000000000000000" pitchFamily="2" charset="2"/>
              </a:rPr>
              <a:t>3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宋体" panose="02010600030101010101" pitchFamily="2" charset="-122"/>
                <a:cs typeface="+mn-c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151719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1140" y="52070"/>
            <a:ext cx="7886700" cy="1325563"/>
          </a:xfrm>
        </p:spPr>
        <p:txBody>
          <a:bodyPr/>
          <a:lstStyle/>
          <a:p>
            <a:r>
              <a:rPr lang="en-US" altLang="zh-CN" dirty="0"/>
              <a:t>parameter 1: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195" y="1064260"/>
            <a:ext cx="7886700" cy="4351338"/>
          </a:xfrm>
        </p:spPr>
        <p:txBody>
          <a:bodyPr/>
          <a:lstStyle/>
          <a:p>
            <a:r>
              <a:rPr lang="en-US" altLang="zh-CN"/>
              <a:t>(1)no add 15dB attenutor</a:t>
            </a:r>
          </a:p>
          <a:p>
            <a:r>
              <a:rPr lang="en-US" altLang="zh-CN"/>
              <a:t>(2)cable length</a:t>
            </a:r>
            <a:r>
              <a:rPr lang="zh-CN" altLang="en-US"/>
              <a:t>：</a:t>
            </a:r>
            <a:r>
              <a:rPr lang="en-US" altLang="zh-CN"/>
              <a:t>sync</a:t>
            </a:r>
            <a:r>
              <a:rPr lang="zh-CN" altLang="en-US"/>
              <a:t>：</a:t>
            </a:r>
            <a:r>
              <a:rPr lang="en-US" altLang="zh-CN"/>
              <a:t>5m  cfd</a:t>
            </a:r>
            <a:r>
              <a:rPr lang="zh-CN" altLang="en-US"/>
              <a:t>：</a:t>
            </a:r>
            <a:r>
              <a:rPr lang="en-US" altLang="zh-CN"/>
              <a:t>1.5m</a:t>
            </a:r>
          </a:p>
          <a:p>
            <a:r>
              <a:rPr lang="en-US" altLang="zh-CN"/>
              <a:t>(3)only change the </a:t>
            </a:r>
            <a:r>
              <a:rPr lang="zh-CN" altLang="en-US"/>
              <a:t> </a:t>
            </a:r>
            <a:r>
              <a:rPr lang="en-US" altLang="zh-CN"/>
              <a:t>threshold parameter of the </a:t>
            </a:r>
            <a:r>
              <a:rPr lang="en-US" altLang="zh-CN">
                <a:sym typeface="+mn-ea"/>
              </a:rPr>
              <a:t>sync</a:t>
            </a:r>
            <a:r>
              <a:rPr lang="en-US" altLang="zh-CN"/>
              <a:t>  :0~-500mV </a:t>
            </a:r>
          </a:p>
          <a:p>
            <a:endParaRPr lang="en-US" altLang="zh-CN"/>
          </a:p>
        </p:txBody>
      </p:sp>
      <p:grpSp>
        <p:nvGrpSpPr>
          <p:cNvPr id="6" name="组合 5"/>
          <p:cNvGrpSpPr/>
          <p:nvPr/>
        </p:nvGrpSpPr>
        <p:grpSpPr>
          <a:xfrm>
            <a:off x="3511550" y="2693035"/>
            <a:ext cx="4445000" cy="3545840"/>
            <a:chOff x="941" y="4255"/>
            <a:chExt cx="7347" cy="621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1" y="4255"/>
              <a:ext cx="7347" cy="6211"/>
            </a:xfrm>
            <a:prstGeom prst="rect">
              <a:avLst/>
            </a:prstGeom>
          </p:spPr>
        </p:pic>
        <p:sp>
          <p:nvSpPr>
            <p:cNvPr id="5" name="椭圆 4"/>
            <p:cNvSpPr/>
            <p:nvPr/>
          </p:nvSpPr>
          <p:spPr>
            <a:xfrm>
              <a:off x="5788" y="7570"/>
              <a:ext cx="2501" cy="866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9AC46D3-CFDC-4805-ADA9-EBBC44B63C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4525273"/>
              </p:ext>
            </p:extLst>
          </p:nvPr>
        </p:nvGraphicFramePr>
        <p:xfrm>
          <a:off x="238540" y="959706"/>
          <a:ext cx="7427678" cy="493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8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2" name="对象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8540" y="959706"/>
                        <a:ext cx="7427678" cy="4938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椭圆 2">
            <a:extLst>
              <a:ext uri="{FF2B5EF4-FFF2-40B4-BE49-F238E27FC236}">
                <a16:creationId xmlns:a16="http://schemas.microsoft.com/office/drawing/2014/main" id="{B23EC641-1554-4CF6-B769-C6FE04BD0DFF}"/>
              </a:ext>
            </a:extLst>
          </p:cNvPr>
          <p:cNvSpPr/>
          <p:nvPr/>
        </p:nvSpPr>
        <p:spPr>
          <a:xfrm>
            <a:off x="2305878" y="2570922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8856C4CA-9FCE-495B-BD00-515A437A637B}"/>
              </a:ext>
            </a:extLst>
          </p:cNvPr>
          <p:cNvSpPr/>
          <p:nvPr/>
        </p:nvSpPr>
        <p:spPr>
          <a:xfrm>
            <a:off x="1656522" y="2315818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A82FC47-DE64-4EDD-BAE3-9FE88964322D}"/>
              </a:ext>
            </a:extLst>
          </p:cNvPr>
          <p:cNvSpPr/>
          <p:nvPr/>
        </p:nvSpPr>
        <p:spPr>
          <a:xfrm>
            <a:off x="2955234" y="2872409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AC6D9BB-8E37-413C-ADB8-58F9FB2D27E8}"/>
              </a:ext>
            </a:extLst>
          </p:cNvPr>
          <p:cNvSpPr/>
          <p:nvPr/>
        </p:nvSpPr>
        <p:spPr>
          <a:xfrm>
            <a:off x="3604590" y="3173896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BB94F09-2F0D-4E80-87E1-722331FBA535}"/>
              </a:ext>
            </a:extLst>
          </p:cNvPr>
          <p:cNvSpPr txBox="1"/>
          <p:nvPr/>
        </p:nvSpPr>
        <p:spPr>
          <a:xfrm>
            <a:off x="410815" y="100727"/>
            <a:ext cx="7427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parameter 1</a:t>
            </a:r>
            <a:r>
              <a:rPr lang="zh-CN" altLang="en-US" sz="4800" dirty="0">
                <a:sym typeface="Wingdings" panose="05000000000000000000" pitchFamily="2" charset="2"/>
              </a:rPr>
              <a:t>：（</a:t>
            </a:r>
            <a:r>
              <a:rPr lang="en-US" altLang="zh-CN" sz="4800" dirty="0">
                <a:sym typeface="Wingdings" panose="05000000000000000000" pitchFamily="2" charset="2"/>
              </a:rPr>
              <a:t>1</a:t>
            </a:r>
            <a:r>
              <a:rPr lang="zh-CN" altLang="en-US" sz="4800" dirty="0"/>
              <a:t>）</a:t>
            </a:r>
            <a:r>
              <a:rPr lang="en-US" altLang="zh-CN" sz="2000" dirty="0"/>
              <a:t> 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97847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9E2C2BD2-6A50-4646-8798-7D3DAB7649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6788913"/>
              </p:ext>
            </p:extLst>
          </p:nvPr>
        </p:nvGraphicFramePr>
        <p:xfrm>
          <a:off x="357809" y="1690688"/>
          <a:ext cx="7474226" cy="480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2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12" name="对象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7809" y="1690688"/>
                        <a:ext cx="7474226" cy="480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椭圆 4">
            <a:extLst>
              <a:ext uri="{FF2B5EF4-FFF2-40B4-BE49-F238E27FC236}">
                <a16:creationId xmlns:a16="http://schemas.microsoft.com/office/drawing/2014/main" id="{1067F07D-1603-4ECF-BFAE-FD8CE2BA13BB}"/>
              </a:ext>
            </a:extLst>
          </p:cNvPr>
          <p:cNvSpPr/>
          <p:nvPr/>
        </p:nvSpPr>
        <p:spPr>
          <a:xfrm>
            <a:off x="1802296" y="2872409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89FBE12-D9F1-45ED-B702-F376DB11249A}"/>
              </a:ext>
            </a:extLst>
          </p:cNvPr>
          <p:cNvSpPr/>
          <p:nvPr/>
        </p:nvSpPr>
        <p:spPr>
          <a:xfrm>
            <a:off x="2358887" y="3230217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781C83F7-22D3-4EA4-8982-6362003E71E6}"/>
              </a:ext>
            </a:extLst>
          </p:cNvPr>
          <p:cNvSpPr/>
          <p:nvPr/>
        </p:nvSpPr>
        <p:spPr>
          <a:xfrm>
            <a:off x="3025222" y="3535190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3C13849-E69B-4A60-8333-B4F71456DA98}"/>
              </a:ext>
            </a:extLst>
          </p:cNvPr>
          <p:cNvSpPr/>
          <p:nvPr/>
        </p:nvSpPr>
        <p:spPr>
          <a:xfrm>
            <a:off x="3691557" y="3836676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F7701B44-9B96-4758-A8A7-7628020812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649341"/>
            <a:ext cx="78867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parameter 1</a:t>
            </a:r>
            <a:r>
              <a:rPr lang="zh-CN" altLang="en-US" sz="4800" dirty="0">
                <a:sym typeface="Wingdings" panose="05000000000000000000" pitchFamily="2" charset="2"/>
              </a:rPr>
              <a:t>：（</a:t>
            </a:r>
            <a:r>
              <a:rPr lang="en-US" altLang="zh-CN" sz="4800" dirty="0">
                <a:sym typeface="Wingdings" panose="05000000000000000000" pitchFamily="2" charset="2"/>
              </a:rPr>
              <a:t>2</a:t>
            </a:r>
            <a:r>
              <a:rPr lang="zh-CN" altLang="en-US" sz="4800" dirty="0"/>
              <a:t>）</a:t>
            </a:r>
            <a:r>
              <a:rPr lang="en-US" altLang="zh-CN" sz="2000" dirty="0"/>
              <a:t> 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71884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3D5B9622-4D45-45D3-8B92-20A621ECC6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2868387"/>
              </p:ext>
            </p:extLst>
          </p:nvPr>
        </p:nvGraphicFramePr>
        <p:xfrm>
          <a:off x="0" y="1537252"/>
          <a:ext cx="8430039" cy="5320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6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6" name="对象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537252"/>
                        <a:ext cx="8430039" cy="53207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椭圆 4">
            <a:extLst>
              <a:ext uri="{FF2B5EF4-FFF2-40B4-BE49-F238E27FC236}">
                <a16:creationId xmlns:a16="http://schemas.microsoft.com/office/drawing/2014/main" id="{7FC74AF0-E390-41C8-ABA3-D3671E9FC70F}"/>
              </a:ext>
            </a:extLst>
          </p:cNvPr>
          <p:cNvSpPr/>
          <p:nvPr/>
        </p:nvSpPr>
        <p:spPr>
          <a:xfrm>
            <a:off x="1650724" y="2872409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2F11E131-3B61-4FB5-9437-5C927DBEF5E9}"/>
              </a:ext>
            </a:extLst>
          </p:cNvPr>
          <p:cNvSpPr/>
          <p:nvPr/>
        </p:nvSpPr>
        <p:spPr>
          <a:xfrm>
            <a:off x="2300080" y="3129246"/>
            <a:ext cx="644670" cy="12661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49EC15D-5B18-4340-A45A-3B3F9892C614}"/>
              </a:ext>
            </a:extLst>
          </p:cNvPr>
          <p:cNvSpPr/>
          <p:nvPr/>
        </p:nvSpPr>
        <p:spPr>
          <a:xfrm>
            <a:off x="2949436" y="3564563"/>
            <a:ext cx="644670" cy="12661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EBA3707-5444-4640-B251-05D3517DF778}"/>
              </a:ext>
            </a:extLst>
          </p:cNvPr>
          <p:cNvSpPr/>
          <p:nvPr/>
        </p:nvSpPr>
        <p:spPr>
          <a:xfrm>
            <a:off x="3594106" y="3930594"/>
            <a:ext cx="644670" cy="12661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2CBE57A-1684-400A-A7B2-88753B1177F9}"/>
              </a:ext>
            </a:extLst>
          </p:cNvPr>
          <p:cNvSpPr txBox="1"/>
          <p:nvPr/>
        </p:nvSpPr>
        <p:spPr>
          <a:xfrm>
            <a:off x="410815" y="100727"/>
            <a:ext cx="7427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parameter 1</a:t>
            </a:r>
            <a:r>
              <a:rPr lang="zh-CN" altLang="en-US" sz="4800" dirty="0">
                <a:sym typeface="Wingdings" panose="05000000000000000000" pitchFamily="2" charset="2"/>
              </a:rPr>
              <a:t>：（</a:t>
            </a:r>
            <a:r>
              <a:rPr lang="en-US" altLang="zh-CN" sz="4800" dirty="0">
                <a:sym typeface="Wingdings" panose="05000000000000000000" pitchFamily="2" charset="2"/>
              </a:rPr>
              <a:t>3</a:t>
            </a:r>
            <a:r>
              <a:rPr lang="zh-CN" altLang="en-US" sz="4800" dirty="0"/>
              <a:t>）</a:t>
            </a:r>
            <a:r>
              <a:rPr lang="en-US" altLang="zh-CN" sz="2000" dirty="0"/>
              <a:t> 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86081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73E43D-7DBA-4E47-8F41-E399EAA6C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/>
              <a:t>parameter 1</a:t>
            </a:r>
            <a:r>
              <a:rPr lang="zh-CN" altLang="en-US" sz="4400" dirty="0">
                <a:sym typeface="Wingdings" panose="05000000000000000000" pitchFamily="2" charset="2"/>
              </a:rPr>
              <a:t>：（</a:t>
            </a:r>
            <a:r>
              <a:rPr lang="en-US" altLang="zh-CN" sz="4400" dirty="0">
                <a:sym typeface="Wingdings" panose="05000000000000000000" pitchFamily="2" charset="2"/>
              </a:rPr>
              <a:t>4</a:t>
            </a:r>
            <a:r>
              <a:rPr lang="zh-CN" altLang="en-US" sz="4400" dirty="0"/>
              <a:t>）</a:t>
            </a:r>
            <a:endParaRPr lang="zh-CN" altLang="en-US" dirty="0"/>
          </a:p>
        </p:txBody>
      </p:sp>
      <p:graphicFrame>
        <p:nvGraphicFramePr>
          <p:cNvPr id="7" name="内容占位符 6">
            <a:extLst>
              <a:ext uri="{FF2B5EF4-FFF2-40B4-BE49-F238E27FC236}">
                <a16:creationId xmlns:a16="http://schemas.microsoft.com/office/drawing/2014/main" id="{E50D7994-4769-4B42-920F-A0E18FDB9C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6591416"/>
              </p:ext>
            </p:extLst>
          </p:nvPr>
        </p:nvGraphicFramePr>
        <p:xfrm>
          <a:off x="290720" y="1690688"/>
          <a:ext cx="7620828" cy="5293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0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6" name="对象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0720" y="1690688"/>
                        <a:ext cx="7620828" cy="5293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椭圆 7">
            <a:extLst>
              <a:ext uri="{FF2B5EF4-FFF2-40B4-BE49-F238E27FC236}">
                <a16:creationId xmlns:a16="http://schemas.microsoft.com/office/drawing/2014/main" id="{CE8F207E-DB76-4D30-8BE0-09BF452CA5FA}"/>
              </a:ext>
            </a:extLst>
          </p:cNvPr>
          <p:cNvSpPr/>
          <p:nvPr/>
        </p:nvSpPr>
        <p:spPr>
          <a:xfrm>
            <a:off x="1815548" y="3016251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3C3B872E-E730-45B4-9232-17B816CF1638}"/>
              </a:ext>
            </a:extLst>
          </p:cNvPr>
          <p:cNvSpPr/>
          <p:nvPr/>
        </p:nvSpPr>
        <p:spPr>
          <a:xfrm>
            <a:off x="2442127" y="3567597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F202FA1A-6DF2-4B22-81C6-FF3511BB83B9}"/>
              </a:ext>
            </a:extLst>
          </p:cNvPr>
          <p:cNvSpPr/>
          <p:nvPr/>
        </p:nvSpPr>
        <p:spPr>
          <a:xfrm>
            <a:off x="3091483" y="3951910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244434A3-7226-467E-9DD7-1B11FBABC1F6}"/>
              </a:ext>
            </a:extLst>
          </p:cNvPr>
          <p:cNvSpPr/>
          <p:nvPr/>
        </p:nvSpPr>
        <p:spPr>
          <a:xfrm>
            <a:off x="3776456" y="4140202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822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12239D-941E-4089-B878-8A93628EE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/>
              <a:t>parameter 1</a:t>
            </a:r>
            <a:r>
              <a:rPr lang="zh-CN" altLang="en-US" sz="4400" dirty="0">
                <a:sym typeface="Wingdings" panose="05000000000000000000" pitchFamily="2" charset="2"/>
              </a:rPr>
              <a:t>：（</a:t>
            </a:r>
            <a:r>
              <a:rPr lang="en-US" altLang="zh-CN" sz="4400" dirty="0">
                <a:sym typeface="Wingdings" panose="05000000000000000000" pitchFamily="2" charset="2"/>
              </a:rPr>
              <a:t>5</a:t>
            </a:r>
            <a:r>
              <a:rPr lang="zh-CN" altLang="en-US" sz="4400" dirty="0"/>
              <a:t>）</a:t>
            </a:r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D85B4799-298F-49A4-86C3-A5A32B275E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8020208"/>
              </p:ext>
            </p:extLst>
          </p:nvPr>
        </p:nvGraphicFramePr>
        <p:xfrm>
          <a:off x="416615" y="1491214"/>
          <a:ext cx="8098735" cy="52011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4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12" name="对象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6615" y="1491214"/>
                        <a:ext cx="8098735" cy="52011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椭圆 4">
            <a:extLst>
              <a:ext uri="{FF2B5EF4-FFF2-40B4-BE49-F238E27FC236}">
                <a16:creationId xmlns:a16="http://schemas.microsoft.com/office/drawing/2014/main" id="{24F4B866-23C9-492B-940D-E0BBEF35ED1C}"/>
              </a:ext>
            </a:extLst>
          </p:cNvPr>
          <p:cNvSpPr/>
          <p:nvPr/>
        </p:nvSpPr>
        <p:spPr>
          <a:xfrm>
            <a:off x="1974574" y="2816777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0C5F11F2-BEC7-4266-AA62-6BDEC5B11DBE}"/>
              </a:ext>
            </a:extLst>
          </p:cNvPr>
          <p:cNvSpPr/>
          <p:nvPr/>
        </p:nvSpPr>
        <p:spPr>
          <a:xfrm>
            <a:off x="2623929" y="3267351"/>
            <a:ext cx="821635" cy="12251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C8EFA6C7-785A-4E24-B75E-8187E6A09235}"/>
              </a:ext>
            </a:extLst>
          </p:cNvPr>
          <p:cNvSpPr/>
          <p:nvPr/>
        </p:nvSpPr>
        <p:spPr>
          <a:xfrm>
            <a:off x="3445564" y="3578949"/>
            <a:ext cx="736325" cy="12251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C44F3E5-6E8C-4153-9A9C-5178FFBC37F8}"/>
              </a:ext>
            </a:extLst>
          </p:cNvPr>
          <p:cNvSpPr/>
          <p:nvPr/>
        </p:nvSpPr>
        <p:spPr>
          <a:xfrm>
            <a:off x="4203837" y="3917569"/>
            <a:ext cx="736325" cy="12251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706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/>
          <p:nvPr>
            <p:extLst>
              <p:ext uri="{D42A27DB-BD31-4B8C-83A1-F6EECF244321}">
                <p14:modId xmlns:p14="http://schemas.microsoft.com/office/powerpoint/2010/main" val="4091953073"/>
              </p:ext>
            </p:extLst>
          </p:nvPr>
        </p:nvGraphicFramePr>
        <p:xfrm>
          <a:off x="715617" y="1444487"/>
          <a:ext cx="6453809" cy="49298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6" r:id="rId3" imgW="3924300" imgH="3009900" progId="Origin50.Graph">
                  <p:embed/>
                </p:oleObj>
              </mc:Choice>
              <mc:Fallback>
                <p:oleObj r:id="rId3" imgW="3924300" imgH="3009900" progId="Origin50.Graph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5617" y="1444487"/>
                        <a:ext cx="6453809" cy="49298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椭圆 4">
            <a:extLst>
              <a:ext uri="{FF2B5EF4-FFF2-40B4-BE49-F238E27FC236}">
                <a16:creationId xmlns:a16="http://schemas.microsoft.com/office/drawing/2014/main" id="{219476E3-B9B4-4E94-8D19-7493650A03B0}"/>
              </a:ext>
            </a:extLst>
          </p:cNvPr>
          <p:cNvSpPr/>
          <p:nvPr/>
        </p:nvSpPr>
        <p:spPr>
          <a:xfrm>
            <a:off x="1868557" y="2671003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6E945259-840F-46FB-9BBF-F5A96E415D6C}"/>
              </a:ext>
            </a:extLst>
          </p:cNvPr>
          <p:cNvSpPr/>
          <p:nvPr/>
        </p:nvSpPr>
        <p:spPr>
          <a:xfrm>
            <a:off x="2517913" y="3028811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9F91CB3-4CA5-424D-870F-51DFA9F9650F}"/>
              </a:ext>
            </a:extLst>
          </p:cNvPr>
          <p:cNvSpPr/>
          <p:nvPr/>
        </p:nvSpPr>
        <p:spPr>
          <a:xfrm>
            <a:off x="3167269" y="3449568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385DEF57-3C1A-4603-8B65-42A00D90411A}"/>
              </a:ext>
            </a:extLst>
          </p:cNvPr>
          <p:cNvSpPr/>
          <p:nvPr/>
        </p:nvSpPr>
        <p:spPr>
          <a:xfrm>
            <a:off x="3816625" y="3767620"/>
            <a:ext cx="649356" cy="11131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629A4E7-1998-497C-8B2C-A2F6E1D7EC77}"/>
              </a:ext>
            </a:extLst>
          </p:cNvPr>
          <p:cNvSpPr txBox="1"/>
          <p:nvPr/>
        </p:nvSpPr>
        <p:spPr>
          <a:xfrm>
            <a:off x="715617" y="408067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400" dirty="0">
                <a:latin typeface="+mj-lt"/>
                <a:ea typeface="+mj-ea"/>
                <a:cs typeface="+mj-cs"/>
              </a:rPr>
              <a:t>parameter 1</a:t>
            </a:r>
            <a:r>
              <a:rPr lang="zh-CN" altLang="en-US" sz="4400" dirty="0">
                <a:latin typeface="+mj-lt"/>
                <a:ea typeface="+mj-ea"/>
                <a:cs typeface="+mj-cs"/>
                <a:sym typeface="Wingdings" panose="05000000000000000000" pitchFamily="2" charset="2"/>
              </a:rPr>
              <a:t>：（</a:t>
            </a:r>
            <a:r>
              <a:rPr lang="en-US" altLang="zh-CN" sz="4400" dirty="0">
                <a:latin typeface="+mj-lt"/>
                <a:ea typeface="+mj-ea"/>
                <a:cs typeface="+mj-cs"/>
                <a:sym typeface="Wingdings" panose="05000000000000000000" pitchFamily="2" charset="2"/>
              </a:rPr>
              <a:t>6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）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3995" y="9525"/>
            <a:ext cx="7886700" cy="1325563"/>
          </a:xfrm>
        </p:spPr>
        <p:txBody>
          <a:bodyPr/>
          <a:lstStyle/>
          <a:p>
            <a:r>
              <a:rPr lang="en-US" altLang="zh-CN" dirty="0"/>
              <a:t>parameter 2: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1081405"/>
            <a:ext cx="7886700" cy="4351338"/>
          </a:xfrm>
        </p:spPr>
        <p:txBody>
          <a:bodyPr/>
          <a:lstStyle/>
          <a:p>
            <a:r>
              <a:rPr lang="en-US" altLang="zh-CN"/>
              <a:t>(1)add </a:t>
            </a:r>
            <a:r>
              <a:rPr lang="en-US" altLang="zh-CN">
                <a:sym typeface="+mn-ea"/>
              </a:rPr>
              <a:t>15dB attenutor</a:t>
            </a:r>
            <a:endParaRPr lang="zh-CN" altLang="en-US"/>
          </a:p>
          <a:p>
            <a:r>
              <a:rPr lang="en-US" altLang="zh-CN">
                <a:sym typeface="+mn-ea"/>
              </a:rPr>
              <a:t>(2)cable length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sync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5m  cfd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1.5m</a:t>
            </a:r>
          </a:p>
          <a:p>
            <a:r>
              <a:rPr lang="en-US" altLang="zh-CN">
                <a:sym typeface="+mn-ea"/>
              </a:rPr>
              <a:t>(3)only change the </a:t>
            </a:r>
            <a:r>
              <a:rPr lang="zh-CN" altLang="en-US">
                <a:sym typeface="+mn-ea"/>
              </a:rPr>
              <a:t> </a:t>
            </a:r>
            <a:r>
              <a:rPr lang="en-US" altLang="zh-CN">
                <a:sym typeface="+mn-ea"/>
              </a:rPr>
              <a:t>threshold parameter of the sync  :0~-147mV (when the threshold less then -147mV,the sync is no signal)</a:t>
            </a:r>
            <a:endParaRPr lang="en-US" altLang="zh-CN"/>
          </a:p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  <a:p>
            <a:endParaRPr lang="en-US" altLang="zh-CN"/>
          </a:p>
        </p:txBody>
      </p:sp>
      <p:grpSp>
        <p:nvGrpSpPr>
          <p:cNvPr id="6" name="组合 5"/>
          <p:cNvGrpSpPr/>
          <p:nvPr/>
        </p:nvGrpSpPr>
        <p:grpSpPr>
          <a:xfrm>
            <a:off x="4775200" y="3226435"/>
            <a:ext cx="4074795" cy="3223895"/>
            <a:chOff x="941" y="4255"/>
            <a:chExt cx="7347" cy="621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1" y="4255"/>
              <a:ext cx="7347" cy="6211"/>
            </a:xfrm>
            <a:prstGeom prst="rect">
              <a:avLst/>
            </a:prstGeom>
          </p:spPr>
        </p:pic>
        <p:sp>
          <p:nvSpPr>
            <p:cNvPr id="5" name="椭圆 4"/>
            <p:cNvSpPr/>
            <p:nvPr/>
          </p:nvSpPr>
          <p:spPr>
            <a:xfrm>
              <a:off x="5788" y="7570"/>
              <a:ext cx="2501" cy="866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214</Words>
  <Application>Microsoft Office PowerPoint</Application>
  <PresentationFormat>全屏显示(4:3)</PresentationFormat>
  <Paragraphs>31</Paragraphs>
  <Slides>19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Office 主题</vt:lpstr>
      <vt:lpstr>Origin Graph</vt:lpstr>
      <vt:lpstr>change the parameter</vt:lpstr>
      <vt:lpstr>parameter 1:</vt:lpstr>
      <vt:lpstr>PowerPoint 演示文稿</vt:lpstr>
      <vt:lpstr>parameter 1：（2） </vt:lpstr>
      <vt:lpstr>PowerPoint 演示文稿</vt:lpstr>
      <vt:lpstr>parameter 1：（4）</vt:lpstr>
      <vt:lpstr>parameter 1：（5）</vt:lpstr>
      <vt:lpstr>PowerPoint 演示文稿</vt:lpstr>
      <vt:lpstr>parameter 2: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parameter 3：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change the parameter</dc:title>
  <dc:creator/>
  <cp:lastModifiedBy>ww</cp:lastModifiedBy>
  <cp:revision>24</cp:revision>
  <dcterms:created xsi:type="dcterms:W3CDTF">2019-11-04T08:18:00Z</dcterms:created>
  <dcterms:modified xsi:type="dcterms:W3CDTF">2020-05-16T01:11:34Z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